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2" r:id="rId2"/>
    <p:sldId id="262" r:id="rId3"/>
    <p:sldId id="294" r:id="rId4"/>
    <p:sldId id="270" r:id="rId5"/>
    <p:sldId id="295" r:id="rId6"/>
    <p:sldId id="263" r:id="rId7"/>
    <p:sldId id="264" r:id="rId8"/>
    <p:sldId id="269" r:id="rId9"/>
    <p:sldId id="261" r:id="rId10"/>
    <p:sldId id="260" r:id="rId11"/>
    <p:sldId id="266" r:id="rId12"/>
    <p:sldId id="267" r:id="rId13"/>
    <p:sldId id="293" r:id="rId14"/>
    <p:sldId id="257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676"/>
    <p:restoredTop sz="94395"/>
  </p:normalViewPr>
  <p:slideViewPr>
    <p:cSldViewPr snapToGrid="0" snapToObjects="1">
      <p:cViewPr varScale="1">
        <p:scale>
          <a:sx n="111" d="100"/>
          <a:sy n="111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924E4-1E43-8E44-9249-3BB25EB2CDF3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81D38-3B1E-A74D-9D0B-A5B4F4965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84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interplay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vicious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arrows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deficiency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thereby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relative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amount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adipose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deficiency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gonadotropin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hypothalamic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pituitary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aromatase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estrogen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generation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cytokines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1D38-3B1E-A74D-9D0B-A5B4F4965E3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77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interplay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PCOS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abdominal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adiposity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vicious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arrows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abdominal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deposition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body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ovarian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and/or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1D38-3B1E-A74D-9D0B-A5B4F4965E3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61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B2FE35-23AA-2A4D-AE0A-2CA71F416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FA653E-F04E-144B-8494-1DE7ACEC4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2B1D64-437A-3746-8CEB-B1C14F23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61A8DC-F652-E243-9275-BF04FC20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6300FB-D7E6-DF43-9E32-BC6198F68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871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1BB9C5-97D4-C948-A38A-0DFDF39B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02BB6B7-69CA-294A-BE60-EC2FB9628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D8D9C0-22B3-5344-8D81-376469BF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4CE0A8-D9C6-8A4A-8960-0FD6BCEA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8E0E2C-3B25-414D-8296-A7DABB87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55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ED44257-A668-7E40-B500-A200B71D9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699E70E-F9E6-3940-8532-385C4811D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8FA2A0-EFA9-EE40-91EF-B7C3C9CC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163C06-4293-D745-A1B9-CDF4AE13D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C1C79F-666D-414E-9D50-59EAE434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910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4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EBA96-F6C6-E749-8D5F-FE111A51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87ACF9-72BC-2E47-B14B-BEE7B741A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6DB52E-BB34-1E4B-AB73-C1BB891A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2FE25E-042C-C641-9532-9576E933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1EFF60-874F-E943-A7F1-7D1D571E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56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C74D56-1DEC-964B-9390-2EF50712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E86282-D07A-6B47-BC9F-5D0A0A9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51B26C-5B93-9741-B53B-7FF3C4DD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75732E-22AF-2644-9673-F7DF44F3B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648468-0754-2645-AA8C-85C1CBB6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93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32A3DF-2D7E-3940-B320-B7A56FB4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C2D0E4-E4DC-6644-B711-83FDB82F3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DB7FB7-5D93-8E4F-99F6-6DFF4541D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89AB2B-7003-984D-AF4E-07448327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22834C-DD81-CF41-96FC-45936B46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C25DD3-4AFD-694C-931F-60685ACE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84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AD722B-A435-A645-BE08-9AD5D8C8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A77279-62C7-6341-AFCF-849FBE844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D46B89-1A04-B543-8D9B-0F51A90AA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DEA765-9633-F54A-A6C0-14CB59629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71ACC6-B9A9-1048-9DB3-9722DF623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0C1E4C9-C7E4-0349-B58D-739D31DA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BEC084-E719-DD4D-971E-74EFFDEB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81232FD-9B66-104A-8F3F-BD8B0AD1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32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EA2E4-587B-3A4C-9F8E-8AAFB02C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A313A7B-5D12-DE46-B123-093A72A6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72E302-BA20-EC4E-94DF-FC365314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35F617-4A72-B940-B405-2E6ACFF6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67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B7EDA47-813C-044A-B350-0287BA9B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D14A93-B0E8-3849-8D8B-776586159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E05A6A-D48F-FF4E-BD0A-370C33E3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77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02DE2-51B7-144A-ADD1-F517373D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CEBF9F-409C-2840-8ECF-0BE623D33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6225A8-8503-6547-B38E-CF673CB89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7C27B1-28F1-BB47-8F77-381E2EA5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17570B-FCF0-B74F-A49B-1E346146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D25E4D-02F0-0F47-9092-E2F94F78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56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7575D3-29B0-8940-9092-5CEFB67C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1B093F3-CF27-A64A-BC73-ABAED5F13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160903-071E-DA41-865B-1CB6F68E8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A20791-471B-BB42-AE42-E6E267269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05D213-F676-A646-8482-7E0D5EF89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82553E-27C3-5D48-8AE7-1F82B0AE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461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6C77FEE-F28F-A94A-8808-6557CA7D2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AAFEA6-134F-8648-B4C7-4A8CFD88D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723147-EFF3-B74F-BFE8-4ED4410BD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110F5-D699-284F-8EF2-AA69A81F143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EAC072-A85D-8A48-B5D7-A2DD2E767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0EF10C-4CD9-0D4C-B1CD-C322C47C7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2E52E-C738-4741-B8F1-FAC88CB4FE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58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0958E18-2376-B64E-B947-E11291C4068B}"/>
              </a:ext>
            </a:extLst>
          </p:cNvPr>
          <p:cNvSpPr/>
          <p:nvPr/>
        </p:nvSpPr>
        <p:spPr>
          <a:xfrm>
            <a:off x="5685183" y="1475817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/>
              <a:t>IMPATTO DELLA CHIRURGIA BARIATRICA SULLA FERTILITÀ</a:t>
            </a:r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>
              <a:spcAft>
                <a:spcPts val="0"/>
              </a:spcAft>
            </a:pPr>
            <a:r>
              <a:rPr lang="it-IT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Prof. Monica Nannipieri </a:t>
            </a:r>
          </a:p>
          <a:p>
            <a:pPr algn="ctr">
              <a:spcAft>
                <a:spcPts val="0"/>
              </a:spcAft>
            </a:pPr>
            <a:r>
              <a:rPr lang="it-IT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Dpt</a:t>
            </a:r>
            <a:r>
              <a:rPr lang="it-IT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. Medicina Clinica e Sperimentale</a:t>
            </a:r>
          </a:p>
          <a:p>
            <a:pPr algn="ctr">
              <a:spcAft>
                <a:spcPts val="0"/>
              </a:spcAft>
            </a:pPr>
            <a:r>
              <a:rPr lang="it-IT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Università di Pisa</a:t>
            </a:r>
            <a:endParaRPr lang="it-IT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5618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A8EDB65E-D122-764B-9E3C-FAA8040A5100}"/>
              </a:ext>
            </a:extLst>
          </p:cNvPr>
          <p:cNvSpPr/>
          <p:nvPr/>
        </p:nvSpPr>
        <p:spPr>
          <a:xfrm>
            <a:off x="1189624" y="101000"/>
            <a:ext cx="10059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effectLst/>
              </a:rPr>
              <a:t>Potential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changes</a:t>
            </a:r>
            <a:r>
              <a:rPr lang="it-IT" sz="2400" b="1" dirty="0">
                <a:effectLst/>
              </a:rPr>
              <a:t> in the </a:t>
            </a:r>
            <a:r>
              <a:rPr lang="it-IT" sz="2400" b="1" dirty="0" err="1">
                <a:effectLst/>
              </a:rPr>
              <a:t>pathophysiology</a:t>
            </a:r>
            <a:r>
              <a:rPr lang="it-IT" sz="2400" b="1" dirty="0">
                <a:effectLst/>
              </a:rPr>
              <a:t> of PCOS </a:t>
            </a:r>
            <a:r>
              <a:rPr lang="it-IT" sz="2400" b="1" dirty="0" err="1">
                <a:effectLst/>
              </a:rPr>
              <a:t>following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bariatric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surgery</a:t>
            </a:r>
            <a:r>
              <a:rPr lang="it-IT" sz="2400" b="1" dirty="0">
                <a:effectLst/>
              </a:rPr>
              <a:t>. </a:t>
            </a:r>
            <a:endParaRPr lang="it-IT" sz="2400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8DE7338-E196-794F-B2AB-ACA4D9390558}"/>
              </a:ext>
            </a:extLst>
          </p:cNvPr>
          <p:cNvSpPr/>
          <p:nvPr/>
        </p:nvSpPr>
        <p:spPr>
          <a:xfrm>
            <a:off x="3296027" y="6611778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800" dirty="0">
                <a:effectLst/>
                <a:latin typeface="CharisSIL"/>
              </a:rPr>
              <a:t>VSG, </a:t>
            </a:r>
            <a:r>
              <a:rPr lang="it-IT" sz="800" dirty="0" err="1">
                <a:effectLst/>
                <a:latin typeface="CharisSIL"/>
              </a:rPr>
              <a:t>vertical</a:t>
            </a:r>
            <a:r>
              <a:rPr lang="it-IT" sz="800" dirty="0">
                <a:effectLst/>
                <a:latin typeface="CharisSIL"/>
              </a:rPr>
              <a:t> sleeve </a:t>
            </a:r>
            <a:r>
              <a:rPr lang="it-IT" sz="800" dirty="0" err="1">
                <a:effectLst/>
                <a:latin typeface="CharisSIL"/>
              </a:rPr>
              <a:t>gastrectomy</a:t>
            </a:r>
            <a:r>
              <a:rPr lang="it-IT" sz="800" dirty="0">
                <a:effectLst/>
                <a:latin typeface="CharisSIL"/>
              </a:rPr>
              <a:t>; SHBG, sex </a:t>
            </a:r>
            <a:r>
              <a:rPr lang="it-IT" sz="800" dirty="0" err="1">
                <a:effectLst/>
                <a:latin typeface="CharisSIL"/>
              </a:rPr>
              <a:t>hormone</a:t>
            </a:r>
            <a:r>
              <a:rPr lang="it-IT" sz="800" dirty="0">
                <a:effectLst/>
                <a:latin typeface="CharisSIL"/>
              </a:rPr>
              <a:t> </a:t>
            </a:r>
            <a:r>
              <a:rPr lang="it-IT" sz="800" dirty="0" err="1">
                <a:effectLst/>
                <a:latin typeface="CharisSIL"/>
              </a:rPr>
              <a:t>binding</a:t>
            </a:r>
            <a:r>
              <a:rPr lang="it-IT" sz="800" dirty="0">
                <a:effectLst/>
                <a:latin typeface="CharisSIL"/>
              </a:rPr>
              <a:t> </a:t>
            </a:r>
            <a:r>
              <a:rPr lang="it-IT" sz="800" dirty="0" err="1">
                <a:effectLst/>
                <a:latin typeface="CharisSIL"/>
              </a:rPr>
              <a:t>globulin</a:t>
            </a:r>
            <a:r>
              <a:rPr lang="it-IT" sz="800" dirty="0">
                <a:effectLst/>
                <a:latin typeface="CharisSIL"/>
              </a:rPr>
              <a:t>; AMH, anti-</a:t>
            </a:r>
            <a:r>
              <a:rPr lang="it-IT" sz="800" dirty="0" err="1">
                <a:effectLst/>
                <a:latin typeface="CharisSIL"/>
              </a:rPr>
              <a:t>mullerian</a:t>
            </a:r>
            <a:r>
              <a:rPr lang="it-IT" sz="800" dirty="0">
                <a:effectLst/>
                <a:latin typeface="CharisSIL"/>
              </a:rPr>
              <a:t> </a:t>
            </a:r>
            <a:r>
              <a:rPr lang="it-IT" sz="800" dirty="0" err="1">
                <a:effectLst/>
                <a:latin typeface="CharisSIL"/>
              </a:rPr>
              <a:t>hormone</a:t>
            </a:r>
            <a:r>
              <a:rPr lang="it-IT" sz="800" dirty="0">
                <a:effectLst/>
                <a:latin typeface="CharisSIL"/>
              </a:rPr>
              <a:t>.</a:t>
            </a:r>
            <a:br>
              <a:rPr lang="it-IT" sz="800" dirty="0">
                <a:effectLst/>
                <a:latin typeface="CharisSIL"/>
              </a:rPr>
            </a:b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199E815-417D-BF49-98D8-B73336C5CE7D}"/>
              </a:ext>
            </a:extLst>
          </p:cNvPr>
          <p:cNvSpPr/>
          <p:nvPr/>
        </p:nvSpPr>
        <p:spPr>
          <a:xfrm>
            <a:off x="10118014" y="6568938"/>
            <a:ext cx="19880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solidFill>
                  <a:srgbClr val="1E89BC"/>
                </a:solidFill>
                <a:effectLst/>
                <a:latin typeface="CharisSIL"/>
              </a:rPr>
              <a:t>Samarasinghe</a:t>
            </a:r>
            <a:r>
              <a:rPr lang="it-IT" sz="800" dirty="0">
                <a:solidFill>
                  <a:srgbClr val="1E89BC"/>
                </a:solidFill>
                <a:effectLst/>
                <a:latin typeface="CharisSIL"/>
              </a:rPr>
              <a:t> SNS, </a:t>
            </a:r>
            <a:r>
              <a:rPr lang="it-IT" sz="800" dirty="0" err="1">
                <a:solidFill>
                  <a:srgbClr val="1E89BC"/>
                </a:solidFill>
                <a:effectLst/>
                <a:latin typeface="CharisSIL"/>
              </a:rPr>
              <a:t>Metabolism</a:t>
            </a:r>
            <a:r>
              <a:rPr lang="it-IT" sz="800" dirty="0">
                <a:solidFill>
                  <a:srgbClr val="1E89BC"/>
                </a:solidFill>
                <a:effectLst/>
                <a:latin typeface="CharisSIL"/>
              </a:rPr>
              <a:t> 151 (2024) </a:t>
            </a:r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DC8EE06-DFE1-30C6-840C-D68CA87417A3}"/>
              </a:ext>
            </a:extLst>
          </p:cNvPr>
          <p:cNvGrpSpPr/>
          <p:nvPr/>
        </p:nvGrpSpPr>
        <p:grpSpPr>
          <a:xfrm>
            <a:off x="1301936" y="562665"/>
            <a:ext cx="9236764" cy="6196090"/>
            <a:chOff x="1301936" y="562665"/>
            <a:chExt cx="9236764" cy="619609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F524427B-A7D4-F74C-B523-3A95E058D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1936" y="562665"/>
              <a:ext cx="9236764" cy="6196090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EAE89903-1CFB-B513-E56C-44C03554824D}"/>
                </a:ext>
              </a:extLst>
            </p:cNvPr>
            <p:cNvSpPr txBox="1"/>
            <p:nvPr/>
          </p:nvSpPr>
          <p:spPr>
            <a:xfrm>
              <a:off x="5706321" y="2974696"/>
              <a:ext cx="256802" cy="2616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BC75ABA9-B688-AFBD-295F-4740FDEBD779}"/>
                </a:ext>
              </a:extLst>
            </p:cNvPr>
            <p:cNvSpPr txBox="1"/>
            <p:nvPr/>
          </p:nvSpPr>
          <p:spPr>
            <a:xfrm>
              <a:off x="6171239" y="1981202"/>
              <a:ext cx="256802" cy="2616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D435E90-B002-DB4E-34A1-55C6D32BFF89}"/>
                </a:ext>
              </a:extLst>
            </p:cNvPr>
            <p:cNvSpPr txBox="1"/>
            <p:nvPr/>
          </p:nvSpPr>
          <p:spPr>
            <a:xfrm>
              <a:off x="4458180" y="3555362"/>
              <a:ext cx="256802" cy="2616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D21A85C-5D7B-9A7E-B250-5925E32FBA72}"/>
                </a:ext>
              </a:extLst>
            </p:cNvPr>
            <p:cNvSpPr txBox="1"/>
            <p:nvPr/>
          </p:nvSpPr>
          <p:spPr>
            <a:xfrm>
              <a:off x="4932744" y="5187392"/>
              <a:ext cx="256802" cy="2616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accent2">
                      <a:lumMod val="75000"/>
                    </a:schemeClr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280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AF916E0-654D-884D-B88C-663BEC0C9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27" y="369332"/>
            <a:ext cx="7407243" cy="626885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116698B-6F4E-7847-A7DA-FC6D97203FA1}"/>
              </a:ext>
            </a:extLst>
          </p:cNvPr>
          <p:cNvSpPr/>
          <p:nvPr/>
        </p:nvSpPr>
        <p:spPr>
          <a:xfrm>
            <a:off x="371061" y="0"/>
            <a:ext cx="11582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Relevance</a:t>
            </a:r>
            <a:r>
              <a:rPr lang="it-IT" b="1" dirty="0"/>
              <a:t> of </a:t>
            </a:r>
            <a:r>
              <a:rPr lang="it-IT" b="1" dirty="0" err="1"/>
              <a:t>obesity-associated</a:t>
            </a:r>
            <a:r>
              <a:rPr lang="it-IT" b="1" dirty="0"/>
              <a:t> </a:t>
            </a:r>
            <a:r>
              <a:rPr lang="it-IT" b="1" dirty="0" err="1"/>
              <a:t>gonadal</a:t>
            </a:r>
            <a:r>
              <a:rPr lang="it-IT" b="1" dirty="0"/>
              <a:t> </a:t>
            </a:r>
            <a:r>
              <a:rPr lang="it-IT" b="1" dirty="0" err="1"/>
              <a:t>dysfunctions</a:t>
            </a:r>
            <a:r>
              <a:rPr lang="it-IT" b="1" dirty="0"/>
              <a:t> for the </a:t>
            </a:r>
            <a:r>
              <a:rPr lang="it-IT" b="1" dirty="0" err="1"/>
              <a:t>clinical</a:t>
            </a:r>
            <a:r>
              <a:rPr lang="it-IT" b="1" dirty="0"/>
              <a:t> management of severe </a:t>
            </a:r>
            <a:r>
              <a:rPr lang="it-IT" b="1" dirty="0" err="1"/>
              <a:t>obesity</a:t>
            </a:r>
            <a:r>
              <a:rPr lang="it-IT" b="1" dirty="0"/>
              <a:t> in men and </a:t>
            </a:r>
            <a:r>
              <a:rPr lang="it-IT" b="1" dirty="0" err="1"/>
              <a:t>women</a:t>
            </a:r>
            <a:r>
              <a:rPr lang="it-IT" b="1" dirty="0"/>
              <a:t>.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D8F83C2-03F2-E647-925F-935FF6DB4917}"/>
              </a:ext>
            </a:extLst>
          </p:cNvPr>
          <p:cNvSpPr/>
          <p:nvPr/>
        </p:nvSpPr>
        <p:spPr>
          <a:xfrm>
            <a:off x="8645836" y="6571614"/>
            <a:ext cx="35461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/>
              <a:t>Escobar-</a:t>
            </a:r>
            <a:r>
              <a:rPr lang="it-IT" sz="1100" dirty="0" err="1"/>
              <a:t>Morreales</a:t>
            </a:r>
            <a:r>
              <a:rPr lang="it-IT" sz="1100" dirty="0"/>
              <a:t> HF, Human </a:t>
            </a:r>
            <a:r>
              <a:rPr lang="it-IT" sz="1100" dirty="0" err="1"/>
              <a:t>Reproduction</a:t>
            </a:r>
            <a:r>
              <a:rPr lang="it-IT" sz="1100" dirty="0"/>
              <a:t> Update 2017 </a:t>
            </a:r>
          </a:p>
        </p:txBody>
      </p:sp>
    </p:spTree>
    <p:extLst>
      <p:ext uri="{BB962C8B-B14F-4D97-AF65-F5344CB8AC3E}">
        <p14:creationId xmlns:p14="http://schemas.microsoft.com/office/powerpoint/2010/main" val="197251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865847D-82E7-3A40-8B21-168F68FF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" y="460018"/>
            <a:ext cx="12093678" cy="304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0C6D0C2-2BAB-6B44-A532-583B9BCD8A75}"/>
              </a:ext>
            </a:extLst>
          </p:cNvPr>
          <p:cNvSpPr/>
          <p:nvPr/>
        </p:nvSpPr>
        <p:spPr>
          <a:xfrm>
            <a:off x="2207919" y="45909"/>
            <a:ext cx="7459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/>
              <a:t>Reproductive</a:t>
            </a:r>
            <a:r>
              <a:rPr lang="it-IT" sz="2400" b="1" dirty="0"/>
              <a:t> </a:t>
            </a:r>
            <a:r>
              <a:rPr lang="it-IT" sz="2400" b="1" dirty="0" err="1"/>
              <a:t>outcomes</a:t>
            </a:r>
            <a:r>
              <a:rPr lang="it-IT" sz="2400" b="1" dirty="0"/>
              <a:t> </a:t>
            </a:r>
            <a:r>
              <a:rPr lang="it-IT" sz="2400" b="1" dirty="0" err="1"/>
              <a:t>after</a:t>
            </a:r>
            <a:r>
              <a:rPr lang="it-IT" sz="2400" b="1" dirty="0"/>
              <a:t> </a:t>
            </a:r>
            <a:r>
              <a:rPr lang="it-IT" sz="2400" b="1" dirty="0" err="1"/>
              <a:t>bariatric</a:t>
            </a:r>
            <a:r>
              <a:rPr lang="it-IT" sz="2400" b="1" dirty="0"/>
              <a:t> </a:t>
            </a:r>
            <a:r>
              <a:rPr lang="it-IT" sz="2400" b="1" dirty="0" err="1"/>
              <a:t>surgery</a:t>
            </a:r>
            <a:r>
              <a:rPr lang="it-IT" sz="2400" b="1" dirty="0"/>
              <a:t> in </a:t>
            </a:r>
            <a:r>
              <a:rPr lang="it-IT" sz="2400" b="1" dirty="0" err="1"/>
              <a:t>women</a:t>
            </a:r>
            <a:r>
              <a:rPr lang="it-IT" sz="2400" b="1" dirty="0"/>
              <a:t> </a:t>
            </a:r>
            <a:endParaRPr lang="it-IT" sz="2400" b="1" dirty="0">
              <a:effectLst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AE65C4B-01CB-9F46-9E66-3D530A777DE5}"/>
              </a:ext>
            </a:extLst>
          </p:cNvPr>
          <p:cNvSpPr/>
          <p:nvPr/>
        </p:nvSpPr>
        <p:spPr>
          <a:xfrm>
            <a:off x="9491065" y="6681286"/>
            <a:ext cx="24032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/>
              <a:t>Micic</a:t>
            </a:r>
            <a:r>
              <a:rPr lang="it-IT" sz="1100" dirty="0"/>
              <a:t> DD, </a:t>
            </a:r>
            <a:r>
              <a:rPr lang="it-IT" sz="1100" dirty="0" err="1"/>
              <a:t>Wien</a:t>
            </a:r>
            <a:r>
              <a:rPr lang="it-IT" sz="1100" dirty="0"/>
              <a:t> </a:t>
            </a:r>
            <a:r>
              <a:rPr lang="it-IT" sz="1100" dirty="0" err="1"/>
              <a:t>Klin</a:t>
            </a:r>
            <a:r>
              <a:rPr lang="it-IT" sz="1100" dirty="0"/>
              <a:t> </a:t>
            </a:r>
            <a:r>
              <a:rPr lang="it-IT" sz="1100" dirty="0" err="1"/>
              <a:t>Wochenschr</a:t>
            </a:r>
            <a:r>
              <a:rPr lang="it-IT" sz="1100" dirty="0"/>
              <a:t> 2022 </a:t>
            </a:r>
            <a:endParaRPr lang="it-IT" sz="1100" dirty="0">
              <a:effectLst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0560BDD-F5ED-8046-81B1-F127A4468BC2}"/>
              </a:ext>
            </a:extLst>
          </p:cNvPr>
          <p:cNvSpPr/>
          <p:nvPr/>
        </p:nvSpPr>
        <p:spPr>
          <a:xfrm>
            <a:off x="11575" y="3789621"/>
            <a:ext cx="69703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Following </a:t>
            </a:r>
            <a:r>
              <a:rPr lang="it-IT" sz="2000" dirty="0" err="1"/>
              <a:t>bariatric</a:t>
            </a:r>
            <a:r>
              <a:rPr lang="it-IT" sz="2000" dirty="0"/>
              <a:t> surgery,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pregnancy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should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 be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delayed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 by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at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least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 12–18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months</a:t>
            </a:r>
            <a:r>
              <a:rPr lang="it-IT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Contraception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should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be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prescribed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after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bariatric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surgery</a:t>
            </a:r>
            <a:r>
              <a:rPr lang="it-IT" sz="2000" dirty="0"/>
              <a:t>,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contraceptive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devices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such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as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intrauterine devices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should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be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considered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as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first line therapy.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After </a:t>
            </a:r>
            <a:r>
              <a:rPr lang="it-IT" sz="2000" dirty="0" err="1"/>
              <a:t>bariatric</a:t>
            </a:r>
            <a:r>
              <a:rPr lang="it-IT" sz="2000" dirty="0"/>
              <a:t> surgery, women </a:t>
            </a:r>
            <a:r>
              <a:rPr lang="it-IT" sz="2000" dirty="0" err="1"/>
              <a:t>should</a:t>
            </a:r>
            <a:r>
              <a:rPr lang="it-IT" sz="2000" dirty="0"/>
              <a:t> </a:t>
            </a:r>
            <a:r>
              <a:rPr lang="it-IT" sz="2000" dirty="0" err="1"/>
              <a:t>undergo</a:t>
            </a:r>
            <a:r>
              <a:rPr lang="it-IT" sz="2000" dirty="0"/>
              <a:t> 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close monitoring for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nutritional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insufficiencies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before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during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 and after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pregnancy</a:t>
            </a:r>
            <a:r>
              <a:rPr lang="it-IT" sz="2000" dirty="0"/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71F109-BC4B-FB6F-D3EE-EC5E890E4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810" y="3462109"/>
            <a:ext cx="4907430" cy="33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32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353782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6916A4F-FDE9-A74C-BFF9-AB8A02B4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0" y="416260"/>
            <a:ext cx="6104070" cy="181765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BF312B-65EB-EA4D-BEE7-7EC55E204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7" y="2192763"/>
            <a:ext cx="11320041" cy="443332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D7891B5-3CA3-0A44-828D-DA6DCB000061}"/>
              </a:ext>
            </a:extLst>
          </p:cNvPr>
          <p:cNvSpPr/>
          <p:nvPr/>
        </p:nvSpPr>
        <p:spPr>
          <a:xfrm>
            <a:off x="9758958" y="6518365"/>
            <a:ext cx="18598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rgbClr val="007FAA"/>
                </a:solidFill>
                <a:effectLst/>
                <a:latin typeface="CharisSIL"/>
              </a:rPr>
              <a:t>Morgan HD, </a:t>
            </a:r>
            <a:r>
              <a:rPr lang="it-IT" sz="800" dirty="0" err="1">
                <a:solidFill>
                  <a:srgbClr val="007FAA"/>
                </a:solidFill>
                <a:effectLst/>
                <a:latin typeface="CharisSIL"/>
              </a:rPr>
              <a:t>Clinical</a:t>
            </a:r>
            <a:r>
              <a:rPr lang="it-IT" sz="800" dirty="0">
                <a:solidFill>
                  <a:srgbClr val="007FAA"/>
                </a:solidFill>
                <a:effectLst/>
                <a:latin typeface="CharisSIL"/>
              </a:rPr>
              <a:t> Medicine 25 (2025) 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1B8670-477D-684E-421D-EE7C05574013}"/>
              </a:ext>
            </a:extLst>
          </p:cNvPr>
          <p:cNvSpPr txBox="1"/>
          <p:nvPr/>
        </p:nvSpPr>
        <p:spPr>
          <a:xfrm>
            <a:off x="4821382" y="20282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Conclusions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07804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E0492B-4E5F-9F49-86CF-4A528817800F}"/>
              </a:ext>
            </a:extLst>
          </p:cNvPr>
          <p:cNvSpPr/>
          <p:nvPr/>
        </p:nvSpPr>
        <p:spPr>
          <a:xfrm>
            <a:off x="251791" y="64405"/>
            <a:ext cx="11701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/>
              <a:t>Pathophysiological</a:t>
            </a:r>
            <a:r>
              <a:rPr lang="it-IT" sz="2000" b="1" dirty="0"/>
              <a:t> </a:t>
            </a:r>
            <a:r>
              <a:rPr lang="it-IT" sz="2000" b="1" dirty="0" err="1"/>
              <a:t>mechanisms</a:t>
            </a:r>
            <a:r>
              <a:rPr lang="it-IT" sz="2000" b="1" dirty="0"/>
              <a:t> of low testosterone and </a:t>
            </a:r>
            <a:r>
              <a:rPr lang="it-IT" sz="2000" b="1" dirty="0" err="1"/>
              <a:t>secondary</a:t>
            </a:r>
            <a:r>
              <a:rPr lang="it-IT" sz="2000" b="1" dirty="0"/>
              <a:t> </a:t>
            </a:r>
            <a:r>
              <a:rPr lang="it-IT" sz="2000" b="1" dirty="0" err="1"/>
              <a:t>hypogonadism</a:t>
            </a:r>
            <a:r>
              <a:rPr lang="it-IT" sz="2000" b="1" dirty="0"/>
              <a:t> in obese men</a:t>
            </a:r>
            <a:endParaRPr lang="it-IT" sz="2000" b="1" dirty="0">
              <a:effectLst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864DF09-93CE-2742-8F2E-196E547203EB}"/>
              </a:ext>
            </a:extLst>
          </p:cNvPr>
          <p:cNvSpPr/>
          <p:nvPr/>
        </p:nvSpPr>
        <p:spPr>
          <a:xfrm>
            <a:off x="8645836" y="6534487"/>
            <a:ext cx="35461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i="1" dirty="0"/>
              <a:t>Escobar-</a:t>
            </a:r>
            <a:r>
              <a:rPr lang="it-IT" sz="1100" i="1" dirty="0" err="1"/>
              <a:t>Morreales</a:t>
            </a:r>
            <a:r>
              <a:rPr lang="it-IT" sz="1100" i="1" dirty="0"/>
              <a:t> HF, Human </a:t>
            </a:r>
            <a:r>
              <a:rPr lang="it-IT" sz="1100" i="1" dirty="0" err="1"/>
              <a:t>Reproduction</a:t>
            </a:r>
            <a:r>
              <a:rPr lang="it-IT" sz="1100" i="1" dirty="0"/>
              <a:t> Update 2017 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24DDF9C-C951-862B-9CE4-4D7791E594E9}"/>
              </a:ext>
            </a:extLst>
          </p:cNvPr>
          <p:cNvGrpSpPr/>
          <p:nvPr/>
        </p:nvGrpSpPr>
        <p:grpSpPr>
          <a:xfrm>
            <a:off x="0" y="433529"/>
            <a:ext cx="12096900" cy="6360066"/>
            <a:chOff x="-7003" y="370122"/>
            <a:chExt cx="12096900" cy="6360066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69031498-D107-274D-3652-52DC522B55CD}"/>
                </a:ext>
              </a:extLst>
            </p:cNvPr>
            <p:cNvGrpSpPr/>
            <p:nvPr/>
          </p:nvGrpSpPr>
          <p:grpSpPr>
            <a:xfrm>
              <a:off x="-7003" y="370122"/>
              <a:ext cx="12096900" cy="6360066"/>
              <a:chOff x="-87003" y="235953"/>
              <a:chExt cx="12096900" cy="6360066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832A8452-921E-DE8D-A624-5A2F0CBBA439}"/>
                  </a:ext>
                </a:extLst>
              </p:cNvPr>
              <p:cNvGrpSpPr/>
              <p:nvPr/>
            </p:nvGrpSpPr>
            <p:grpSpPr>
              <a:xfrm>
                <a:off x="-87003" y="235953"/>
                <a:ext cx="12096900" cy="6360066"/>
                <a:chOff x="-122360" y="433529"/>
                <a:chExt cx="12096900" cy="6360066"/>
              </a:xfrm>
            </p:grpSpPr>
            <p:grpSp>
              <p:nvGrpSpPr>
                <p:cNvPr id="17" name="Gruppo 16">
                  <a:extLst>
                    <a:ext uri="{FF2B5EF4-FFF2-40B4-BE49-F238E27FC236}">
                      <a16:creationId xmlns:a16="http://schemas.microsoft.com/office/drawing/2014/main" id="{3EC24E58-7768-EA46-9549-A12B1AA69F2E}"/>
                    </a:ext>
                  </a:extLst>
                </p:cNvPr>
                <p:cNvGrpSpPr/>
                <p:nvPr/>
              </p:nvGrpSpPr>
              <p:grpSpPr>
                <a:xfrm>
                  <a:off x="1518574" y="661737"/>
                  <a:ext cx="10455966" cy="6131858"/>
                  <a:chOff x="0" y="1036345"/>
                  <a:chExt cx="7023571" cy="5032258"/>
                </a:xfrm>
              </p:grpSpPr>
              <p:grpSp>
                <p:nvGrpSpPr>
                  <p:cNvPr id="15" name="Gruppo 14">
                    <a:extLst>
                      <a:ext uri="{FF2B5EF4-FFF2-40B4-BE49-F238E27FC236}">
                        <a16:creationId xmlns:a16="http://schemas.microsoft.com/office/drawing/2014/main" id="{D1F8B36B-8AEB-8042-8786-0F30795CD57C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036345"/>
                    <a:ext cx="7023571" cy="5032258"/>
                    <a:chOff x="10356" y="1036345"/>
                    <a:chExt cx="7023571" cy="5032258"/>
                  </a:xfrm>
                </p:grpSpPr>
                <p:grpSp>
                  <p:nvGrpSpPr>
                    <p:cNvPr id="12" name="Gruppo 11">
                      <a:extLst>
                        <a:ext uri="{FF2B5EF4-FFF2-40B4-BE49-F238E27FC236}">
                          <a16:creationId xmlns:a16="http://schemas.microsoft.com/office/drawing/2014/main" id="{450BE365-7114-894B-8BB2-2CFD156723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7367" y="1036345"/>
                      <a:ext cx="6226560" cy="5032258"/>
                      <a:chOff x="265043" y="1098128"/>
                      <a:chExt cx="6226560" cy="5032258"/>
                    </a:xfrm>
                  </p:grpSpPr>
                  <p:pic>
                    <p:nvPicPr>
                      <p:cNvPr id="2" name="Immagine 1">
                        <a:extLst>
                          <a:ext uri="{FF2B5EF4-FFF2-40B4-BE49-F238E27FC236}">
                            <a16:creationId xmlns:a16="http://schemas.microsoft.com/office/drawing/2014/main" id="{27E12221-ED13-CD45-95D5-24F705AE4B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319" y="1098128"/>
                        <a:ext cx="6087284" cy="439141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" name="Immagine 8">
                        <a:extLst>
                          <a:ext uri="{FF2B5EF4-FFF2-40B4-BE49-F238E27FC236}">
                            <a16:creationId xmlns:a16="http://schemas.microsoft.com/office/drawing/2014/main" id="{F995F307-72FD-AC4C-88E0-3209150B1D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043" y="1243945"/>
                        <a:ext cx="2451100" cy="5588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" name="Immagine 9">
                        <a:extLst>
                          <a:ext uri="{FF2B5EF4-FFF2-40B4-BE49-F238E27FC236}">
                            <a16:creationId xmlns:a16="http://schemas.microsoft.com/office/drawing/2014/main" id="{714E51CB-CF3C-7F4F-9AAB-A9B016FF97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6056" y="5558886"/>
                        <a:ext cx="2374900" cy="5715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1" name="Immagine 10">
                        <a:extLst>
                          <a:ext uri="{FF2B5EF4-FFF2-40B4-BE49-F238E27FC236}">
                            <a16:creationId xmlns:a16="http://schemas.microsoft.com/office/drawing/2014/main" id="{D35449D6-5B25-EF44-9C98-D83C4BA800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3506" y="4666351"/>
                        <a:ext cx="736600" cy="80010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" name="Immagine 12">
                      <a:extLst>
                        <a:ext uri="{FF2B5EF4-FFF2-40B4-BE49-F238E27FC236}">
                          <a16:creationId xmlns:a16="http://schemas.microsoft.com/office/drawing/2014/main" id="{989ACCA0-E7D7-504E-B746-8B232D984B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0356" y="2561809"/>
                      <a:ext cx="1696546" cy="5280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" name="Immagine 13">
                      <a:extLst>
                        <a:ext uri="{FF2B5EF4-FFF2-40B4-BE49-F238E27FC236}">
                          <a16:creationId xmlns:a16="http://schemas.microsoft.com/office/drawing/2014/main" id="{F7237E0C-BE8D-DB48-A80C-5B00463436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265506" y="3182307"/>
                      <a:ext cx="952500" cy="5461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6" name="Immagine 15">
                    <a:extLst>
                      <a:ext uri="{FF2B5EF4-FFF2-40B4-BE49-F238E27FC236}">
                        <a16:creationId xmlns:a16="http://schemas.microsoft.com/office/drawing/2014/main" id="{67247A2B-8B4E-5545-9A7D-CC3B7D3D93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19668" y="1780240"/>
                    <a:ext cx="1012406" cy="91872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" name="Immagine 2">
                  <a:extLst>
                    <a:ext uri="{FF2B5EF4-FFF2-40B4-BE49-F238E27FC236}">
                      <a16:creationId xmlns:a16="http://schemas.microsoft.com/office/drawing/2014/main" id="{58EA39B9-8741-F397-AE6D-4AEFA5152C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122360" y="433529"/>
                  <a:ext cx="2849567" cy="2012157"/>
                </a:xfrm>
                <a:prstGeom prst="rect">
                  <a:avLst/>
                </a:prstGeom>
              </p:spPr>
            </p:pic>
          </p:grpSp>
          <p:sp>
            <p:nvSpPr>
              <p:cNvPr id="21" name="Freccia circolare a destra 20">
                <a:extLst>
                  <a:ext uri="{FF2B5EF4-FFF2-40B4-BE49-F238E27FC236}">
                    <a16:creationId xmlns:a16="http://schemas.microsoft.com/office/drawing/2014/main" id="{7CB0DBB2-E022-B16B-8035-16A08991EDD6}"/>
                  </a:ext>
                </a:extLst>
              </p:cNvPr>
              <p:cNvSpPr/>
              <p:nvPr/>
            </p:nvSpPr>
            <p:spPr>
              <a:xfrm rot="19770337">
                <a:off x="726787" y="1932416"/>
                <a:ext cx="348903" cy="1249991"/>
              </a:xfrm>
              <a:prstGeom prst="curvedRightArrow">
                <a:avLst>
                  <a:gd name="adj1" fmla="val 25000"/>
                  <a:gd name="adj2" fmla="val 50000"/>
                  <a:gd name="adj3" fmla="val 47711"/>
                </a:avLst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Freccia circolare a destra 22">
              <a:extLst>
                <a:ext uri="{FF2B5EF4-FFF2-40B4-BE49-F238E27FC236}">
                  <a16:creationId xmlns:a16="http://schemas.microsoft.com/office/drawing/2014/main" id="{3BC7D96A-629C-3C3F-F2FE-A52EAB1A7D60}"/>
                </a:ext>
              </a:extLst>
            </p:cNvPr>
            <p:cNvSpPr/>
            <p:nvPr/>
          </p:nvSpPr>
          <p:spPr>
            <a:xfrm rot="15762301">
              <a:off x="3141612" y="823425"/>
              <a:ext cx="490389" cy="2201995"/>
            </a:xfrm>
            <a:prstGeom prst="curvedRightArrow">
              <a:avLst>
                <a:gd name="adj1" fmla="val 24853"/>
                <a:gd name="adj2" fmla="val 50740"/>
                <a:gd name="adj3" fmla="val 59551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EFE5BF7C-AFFF-4342-B4C9-D02BD19A6E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0" y="5009653"/>
            <a:ext cx="3698462" cy="157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C5EC77B-D687-A251-EF6F-404923A2F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926" y="323165"/>
            <a:ext cx="6503541" cy="65909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011FC2-F46C-B34A-694F-CEFB94233A5F}"/>
              </a:ext>
            </a:extLst>
          </p:cNvPr>
          <p:cNvSpPr txBox="1"/>
          <p:nvPr/>
        </p:nvSpPr>
        <p:spPr>
          <a:xfrm>
            <a:off x="82193" y="0"/>
            <a:ext cx="12027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effectLst/>
                <a:latin typeface="AdvOT02fa3805.B"/>
              </a:rPr>
              <a:t>Pathophysiological</a:t>
            </a:r>
            <a:r>
              <a:rPr lang="it-IT" sz="1400" b="1" dirty="0">
                <a:effectLst/>
                <a:latin typeface="AdvOT02fa3805.B"/>
              </a:rPr>
              <a:t> </a:t>
            </a:r>
            <a:r>
              <a:rPr lang="it-IT" sz="1400" b="1" dirty="0" err="1">
                <a:effectLst/>
                <a:latin typeface="AdvOT02fa3805.B"/>
              </a:rPr>
              <a:t>mechanisms</a:t>
            </a:r>
            <a:r>
              <a:rPr lang="it-IT" sz="1400" b="1" dirty="0">
                <a:effectLst/>
                <a:latin typeface="AdvOT02fa3805.B"/>
              </a:rPr>
              <a:t> of low testosterone and </a:t>
            </a:r>
            <a:r>
              <a:rPr lang="it-IT" sz="1400" b="1" dirty="0" err="1">
                <a:effectLst/>
                <a:latin typeface="AdvOT02fa3805.B"/>
              </a:rPr>
              <a:t>secondary</a:t>
            </a:r>
            <a:r>
              <a:rPr lang="it-IT" sz="1400" b="1" dirty="0">
                <a:effectLst/>
                <a:latin typeface="AdvOT02fa3805.B"/>
              </a:rPr>
              <a:t> </a:t>
            </a:r>
            <a:r>
              <a:rPr lang="it-IT" sz="1400" b="1" dirty="0" err="1">
                <a:effectLst/>
                <a:latin typeface="AdvOT02fa3805.B"/>
              </a:rPr>
              <a:t>hypogonadism</a:t>
            </a:r>
            <a:r>
              <a:rPr lang="it-IT" sz="1400" b="1" dirty="0">
                <a:effectLst/>
                <a:latin typeface="AdvOT02fa3805.B"/>
              </a:rPr>
              <a:t> in obese men </a:t>
            </a:r>
            <a:r>
              <a:rPr lang="it-IT" sz="1400" b="1" dirty="0" err="1">
                <a:effectLst/>
                <a:latin typeface="AdvOT02fa3805.B"/>
              </a:rPr>
              <a:t>caused</a:t>
            </a:r>
            <a:r>
              <a:rPr lang="it-IT" sz="1400" b="1" dirty="0">
                <a:effectLst/>
                <a:latin typeface="AdvOT02fa3805.B"/>
              </a:rPr>
              <a:t> by </a:t>
            </a:r>
            <a:r>
              <a:rPr lang="it-IT" sz="1400" b="1" dirty="0" err="1">
                <a:effectLst/>
                <a:latin typeface="AdvOT02fa3805.B"/>
              </a:rPr>
              <a:t>fat</a:t>
            </a:r>
            <a:r>
              <a:rPr lang="it-IT" sz="1400" b="1" dirty="0">
                <a:effectLst/>
                <a:latin typeface="AdvOT02fa3805.B"/>
              </a:rPr>
              <a:t> mass and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dvOT02fa3805.B"/>
              </a:rPr>
              <a:t>aggravated</a:t>
            </a:r>
            <a:r>
              <a:rPr lang="it-IT" sz="1400" b="1" dirty="0">
                <a:solidFill>
                  <a:srgbClr val="FF0000"/>
                </a:solidFill>
                <a:effectLst/>
                <a:latin typeface="AdvOT02fa3805.B"/>
              </a:rPr>
              <a:t> by endocrine-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dvOT02fa3805.B"/>
              </a:rPr>
              <a:t>disrupting</a:t>
            </a:r>
            <a:r>
              <a:rPr lang="it-IT" sz="1400" b="1" dirty="0">
                <a:solidFill>
                  <a:srgbClr val="FF0000"/>
                </a:solidFill>
                <a:effectLst/>
                <a:latin typeface="AdvOT02fa3805.B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dvOT02fa3805.B"/>
              </a:rPr>
              <a:t>chemicals</a:t>
            </a:r>
            <a:r>
              <a:rPr lang="it-IT" sz="1400" b="1" dirty="0">
                <a:solidFill>
                  <a:srgbClr val="FF0000"/>
                </a:solidFill>
                <a:effectLst/>
                <a:latin typeface="AdvOT02fa3805.B"/>
              </a:rPr>
              <a:t> (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dvOT02fa3805.B"/>
              </a:rPr>
              <a:t>EDCs</a:t>
            </a:r>
            <a:r>
              <a:rPr lang="it-IT" sz="1400" b="1" dirty="0">
                <a:solidFill>
                  <a:srgbClr val="FF0000"/>
                </a:solidFill>
                <a:effectLst/>
                <a:latin typeface="AdvOT02fa3805.B"/>
              </a:rPr>
              <a:t>) </a:t>
            </a:r>
            <a:endParaRPr lang="it-IT" sz="1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AE3B44B-F83F-7159-CAF6-CE3F36D72B24}"/>
              </a:ext>
            </a:extLst>
          </p:cNvPr>
          <p:cNvSpPr/>
          <p:nvPr/>
        </p:nvSpPr>
        <p:spPr>
          <a:xfrm>
            <a:off x="9353704" y="6434505"/>
            <a:ext cx="26388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i="1" dirty="0" err="1"/>
              <a:t>Magalhaes</a:t>
            </a:r>
            <a:r>
              <a:rPr lang="it-IT" sz="1100" i="1" dirty="0"/>
              <a:t> DP, Human </a:t>
            </a:r>
            <a:r>
              <a:rPr lang="it-IT" sz="1100" i="1" dirty="0" err="1"/>
              <a:t>Reproduction</a:t>
            </a:r>
            <a:r>
              <a:rPr lang="it-IT" sz="1100" i="1" dirty="0"/>
              <a:t> 2022 </a:t>
            </a:r>
          </a:p>
        </p:txBody>
      </p:sp>
    </p:spTree>
    <p:extLst>
      <p:ext uri="{BB962C8B-B14F-4D97-AF65-F5344CB8AC3E}">
        <p14:creationId xmlns:p14="http://schemas.microsoft.com/office/powerpoint/2010/main" val="2432810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EA8BAB4-8836-9347-9FD3-721C6C241A45}"/>
              </a:ext>
            </a:extLst>
          </p:cNvPr>
          <p:cNvSpPr/>
          <p:nvPr/>
        </p:nvSpPr>
        <p:spPr>
          <a:xfrm>
            <a:off x="391856" y="94227"/>
            <a:ext cx="11408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/>
              <a:t>Pre</a:t>
            </a:r>
            <a:r>
              <a:rPr lang="it-IT" sz="2400" b="1" dirty="0"/>
              <a:t>- and post-</a:t>
            </a:r>
            <a:r>
              <a:rPr lang="it-IT" sz="2400" b="1" dirty="0" err="1"/>
              <a:t>bariatric</a:t>
            </a:r>
            <a:r>
              <a:rPr lang="it-IT" sz="2400" b="1" dirty="0"/>
              <a:t> </a:t>
            </a:r>
            <a:r>
              <a:rPr lang="it-IT" sz="2400" b="1" dirty="0" err="1"/>
              <a:t>surgery</a:t>
            </a:r>
            <a:r>
              <a:rPr lang="it-IT" sz="2400" b="1" dirty="0"/>
              <a:t> </a:t>
            </a:r>
            <a:r>
              <a:rPr lang="it-IT" sz="2400" b="1" dirty="0" err="1"/>
              <a:t>processes</a:t>
            </a:r>
            <a:r>
              <a:rPr lang="it-IT" sz="2400" b="1" dirty="0"/>
              <a:t> </a:t>
            </a:r>
            <a:r>
              <a:rPr lang="it-IT" sz="2400" b="1" dirty="0" err="1"/>
              <a:t>involved</a:t>
            </a:r>
            <a:r>
              <a:rPr lang="it-IT" sz="2400" b="1" dirty="0"/>
              <a:t> in male </a:t>
            </a:r>
            <a:r>
              <a:rPr lang="it-IT" sz="2400" b="1" dirty="0" err="1"/>
              <a:t>reproductive</a:t>
            </a:r>
            <a:r>
              <a:rPr lang="it-IT" sz="2400" b="1" dirty="0"/>
              <a:t> </a:t>
            </a:r>
            <a:r>
              <a:rPr lang="it-IT" sz="2400" b="1" dirty="0" err="1"/>
              <a:t>functioning</a:t>
            </a:r>
            <a:r>
              <a:rPr lang="it-IT" sz="2400" b="1" dirty="0"/>
              <a:t> </a:t>
            </a:r>
            <a:endParaRPr lang="it-IT" sz="2400" b="1" dirty="0"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21D8CC-ACEE-AD4A-AF79-681D7E337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30" y="3710789"/>
            <a:ext cx="7963399" cy="31472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4FF98F-A75C-0C4A-905F-D7D9A1B5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41" y="953046"/>
            <a:ext cx="9630349" cy="271277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53A5415-FF3D-894C-B48F-B675422B619E}"/>
              </a:ext>
            </a:extLst>
          </p:cNvPr>
          <p:cNvSpPr/>
          <p:nvPr/>
        </p:nvSpPr>
        <p:spPr>
          <a:xfrm>
            <a:off x="2328810" y="3475787"/>
            <a:ext cx="550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</a:rPr>
              <a:t>Erectile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dysfunction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comparing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before</a:t>
            </a:r>
            <a:r>
              <a:rPr lang="it-IT" dirty="0">
                <a:solidFill>
                  <a:srgbClr val="0070C0"/>
                </a:solidFill>
              </a:rPr>
              <a:t> and </a:t>
            </a:r>
            <a:r>
              <a:rPr lang="it-IT" dirty="0" err="1">
                <a:solidFill>
                  <a:srgbClr val="0070C0"/>
                </a:solidFill>
              </a:rPr>
              <a:t>after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surgery</a:t>
            </a:r>
            <a:r>
              <a:rPr lang="it-IT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C8D2C69-D640-1542-BC48-7A410A005201}"/>
              </a:ext>
            </a:extLst>
          </p:cNvPr>
          <p:cNvSpPr/>
          <p:nvPr/>
        </p:nvSpPr>
        <p:spPr>
          <a:xfrm>
            <a:off x="533258" y="555892"/>
            <a:ext cx="556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Testosterone </a:t>
            </a:r>
            <a:r>
              <a:rPr lang="it-IT" dirty="0" err="1">
                <a:solidFill>
                  <a:srgbClr val="0070C0"/>
                </a:solidFill>
              </a:rPr>
              <a:t>levels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comparing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before</a:t>
            </a:r>
            <a:r>
              <a:rPr lang="it-IT" dirty="0">
                <a:solidFill>
                  <a:srgbClr val="0070C0"/>
                </a:solidFill>
              </a:rPr>
              <a:t> and </a:t>
            </a:r>
            <a:r>
              <a:rPr lang="it-IT" dirty="0" err="1">
                <a:solidFill>
                  <a:srgbClr val="0070C0"/>
                </a:solidFill>
              </a:rPr>
              <a:t>after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surgery</a:t>
            </a:r>
            <a:r>
              <a:rPr lang="it-IT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EB9F49B-A4F5-BD49-82B6-3DBA590D3D5F}"/>
              </a:ext>
            </a:extLst>
          </p:cNvPr>
          <p:cNvSpPr/>
          <p:nvPr/>
        </p:nvSpPr>
        <p:spPr>
          <a:xfrm>
            <a:off x="10109379" y="6609849"/>
            <a:ext cx="20826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i="1" dirty="0" err="1"/>
              <a:t>Małczak</a:t>
            </a:r>
            <a:r>
              <a:rPr lang="it-IT" sz="1100" i="1" dirty="0"/>
              <a:t> </a:t>
            </a:r>
            <a:r>
              <a:rPr lang="it-IT" sz="1100" i="1" dirty="0" err="1"/>
              <a:t>P</a:t>
            </a:r>
            <a:r>
              <a:rPr lang="it-IT" sz="1100" i="1" dirty="0"/>
              <a:t>, </a:t>
            </a:r>
            <a:r>
              <a:rPr lang="it-IT" sz="1100" i="1" dirty="0" err="1"/>
              <a:t>Obesity</a:t>
            </a:r>
            <a:r>
              <a:rPr lang="it-IT" sz="1100" i="1" dirty="0"/>
              <a:t> </a:t>
            </a:r>
            <a:r>
              <a:rPr lang="it-IT" sz="1100" i="1" dirty="0" err="1"/>
              <a:t>Surgery</a:t>
            </a:r>
            <a:r>
              <a:rPr lang="it-IT" sz="1100" i="1" dirty="0"/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338695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61FB52-80FE-1B23-9E40-197BE81B0A6A}"/>
              </a:ext>
            </a:extLst>
          </p:cNvPr>
          <p:cNvSpPr txBox="1"/>
          <p:nvPr/>
        </p:nvSpPr>
        <p:spPr>
          <a:xfrm>
            <a:off x="823323" y="800839"/>
            <a:ext cx="134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Males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5DC8E1C-F11E-AD5E-C03D-DEC459614770}"/>
              </a:ext>
            </a:extLst>
          </p:cNvPr>
          <p:cNvSpPr/>
          <p:nvPr/>
        </p:nvSpPr>
        <p:spPr>
          <a:xfrm>
            <a:off x="391856" y="94227"/>
            <a:ext cx="11408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/>
              <a:t>Pre</a:t>
            </a:r>
            <a:r>
              <a:rPr lang="it-IT" sz="2400" b="1" dirty="0"/>
              <a:t>- and post-</a:t>
            </a:r>
            <a:r>
              <a:rPr lang="it-IT" sz="2400" b="1" dirty="0" err="1"/>
              <a:t>bariatric</a:t>
            </a:r>
            <a:r>
              <a:rPr lang="it-IT" sz="2400" b="1" dirty="0"/>
              <a:t> </a:t>
            </a:r>
            <a:r>
              <a:rPr lang="it-IT" sz="2400" b="1" dirty="0" err="1"/>
              <a:t>surgery</a:t>
            </a:r>
            <a:r>
              <a:rPr lang="it-IT" sz="2400" b="1" dirty="0"/>
              <a:t> </a:t>
            </a:r>
            <a:r>
              <a:rPr lang="it-IT" sz="2400" b="1" dirty="0" err="1"/>
              <a:t>processes</a:t>
            </a:r>
            <a:r>
              <a:rPr lang="it-IT" sz="2400" b="1" dirty="0"/>
              <a:t> </a:t>
            </a:r>
            <a:r>
              <a:rPr lang="it-IT" sz="2400" b="1" dirty="0" err="1"/>
              <a:t>involved</a:t>
            </a:r>
            <a:r>
              <a:rPr lang="it-IT" sz="2400" b="1" dirty="0"/>
              <a:t> in male </a:t>
            </a:r>
            <a:r>
              <a:rPr lang="it-IT" sz="2400" b="1" dirty="0" err="1"/>
              <a:t>reproductive</a:t>
            </a:r>
            <a:r>
              <a:rPr lang="it-IT" sz="2400" b="1" dirty="0"/>
              <a:t> </a:t>
            </a:r>
            <a:r>
              <a:rPr lang="it-IT" sz="2400" b="1" dirty="0" err="1"/>
              <a:t>functioning</a:t>
            </a:r>
            <a:r>
              <a:rPr lang="it-IT" sz="2400" b="1" dirty="0"/>
              <a:t> </a:t>
            </a:r>
            <a:endParaRPr lang="it-IT" sz="2400" b="1" dirty="0">
              <a:effectLst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81C75CD-A718-2297-7AB9-E42541F73410}"/>
              </a:ext>
            </a:extLst>
          </p:cNvPr>
          <p:cNvGrpSpPr/>
          <p:nvPr/>
        </p:nvGrpSpPr>
        <p:grpSpPr>
          <a:xfrm>
            <a:off x="84882" y="985505"/>
            <a:ext cx="10613375" cy="5710792"/>
            <a:chOff x="84882" y="985505"/>
            <a:chExt cx="10613375" cy="5710792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12A47A79-9BA0-BC7D-C4F8-A1BA323224FA}"/>
                </a:ext>
              </a:extLst>
            </p:cNvPr>
            <p:cNvGrpSpPr/>
            <p:nvPr/>
          </p:nvGrpSpPr>
          <p:grpSpPr>
            <a:xfrm>
              <a:off x="84882" y="985505"/>
              <a:ext cx="10613375" cy="5710792"/>
              <a:chOff x="84882" y="985505"/>
              <a:chExt cx="10613375" cy="5710792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10C82411-9788-936F-F27C-BC9BC2ED3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9756" y="985505"/>
                <a:ext cx="10038501" cy="5710792"/>
              </a:xfrm>
              <a:prstGeom prst="rect">
                <a:avLst/>
              </a:prstGeom>
            </p:spPr>
          </p:pic>
          <p:sp>
            <p:nvSpPr>
              <p:cNvPr id="7" name="Cornice 6">
                <a:extLst>
                  <a:ext uri="{FF2B5EF4-FFF2-40B4-BE49-F238E27FC236}">
                    <a16:creationId xmlns:a16="http://schemas.microsoft.com/office/drawing/2014/main" id="{383B73A7-BD5C-8473-577F-E7B9DD74AC74}"/>
                  </a:ext>
                </a:extLst>
              </p:cNvPr>
              <p:cNvSpPr/>
              <p:nvPr/>
            </p:nvSpPr>
            <p:spPr>
              <a:xfrm>
                <a:off x="1307937" y="3761772"/>
                <a:ext cx="1747777" cy="312516"/>
              </a:xfrm>
              <a:prstGeom prst="fram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Cornice 7">
                <a:extLst>
                  <a:ext uri="{FF2B5EF4-FFF2-40B4-BE49-F238E27FC236}">
                    <a16:creationId xmlns:a16="http://schemas.microsoft.com/office/drawing/2014/main" id="{54AB1963-A24E-E2E8-51C8-FDF0B764EECD}"/>
                  </a:ext>
                </a:extLst>
              </p:cNvPr>
              <p:cNvSpPr/>
              <p:nvPr/>
            </p:nvSpPr>
            <p:spPr>
              <a:xfrm>
                <a:off x="1275142" y="1506636"/>
                <a:ext cx="1747777" cy="151023"/>
              </a:xfrm>
              <a:prstGeom prst="fram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Connettore 2 9">
                <a:extLst>
                  <a:ext uri="{FF2B5EF4-FFF2-40B4-BE49-F238E27FC236}">
                    <a16:creationId xmlns:a16="http://schemas.microsoft.com/office/drawing/2014/main" id="{8FEE59DC-32FE-1C80-656B-9532EBCA7C12}"/>
                  </a:ext>
                </a:extLst>
              </p:cNvPr>
              <p:cNvCxnSpPr/>
              <p:nvPr/>
            </p:nvCxnSpPr>
            <p:spPr>
              <a:xfrm>
                <a:off x="92596" y="5254906"/>
                <a:ext cx="81022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2 10">
                <a:extLst>
                  <a:ext uri="{FF2B5EF4-FFF2-40B4-BE49-F238E27FC236}">
                    <a16:creationId xmlns:a16="http://schemas.microsoft.com/office/drawing/2014/main" id="{6F7712FF-9341-BB56-B490-79463444CD52}"/>
                  </a:ext>
                </a:extLst>
              </p:cNvPr>
              <p:cNvCxnSpPr/>
              <p:nvPr/>
            </p:nvCxnSpPr>
            <p:spPr>
              <a:xfrm>
                <a:off x="94525" y="4157236"/>
                <a:ext cx="81022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2 11">
                <a:extLst>
                  <a:ext uri="{FF2B5EF4-FFF2-40B4-BE49-F238E27FC236}">
                    <a16:creationId xmlns:a16="http://schemas.microsoft.com/office/drawing/2014/main" id="{59F6EF57-93F4-98D0-A920-FABE889967CA}"/>
                  </a:ext>
                </a:extLst>
              </p:cNvPr>
              <p:cNvCxnSpPr/>
              <p:nvPr/>
            </p:nvCxnSpPr>
            <p:spPr>
              <a:xfrm>
                <a:off x="84882" y="4309636"/>
                <a:ext cx="81022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>
                <a:extLst>
                  <a:ext uri="{FF2B5EF4-FFF2-40B4-BE49-F238E27FC236}">
                    <a16:creationId xmlns:a16="http://schemas.microsoft.com/office/drawing/2014/main" id="{BE2D1F93-D732-21AE-17FA-4A7C4F99B39A}"/>
                  </a:ext>
                </a:extLst>
              </p:cNvPr>
              <p:cNvCxnSpPr/>
              <p:nvPr/>
            </p:nvCxnSpPr>
            <p:spPr>
              <a:xfrm>
                <a:off x="109957" y="5434313"/>
                <a:ext cx="81022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2 13">
                <a:extLst>
                  <a:ext uri="{FF2B5EF4-FFF2-40B4-BE49-F238E27FC236}">
                    <a16:creationId xmlns:a16="http://schemas.microsoft.com/office/drawing/2014/main" id="{80C8F996-C1E0-682C-9415-C38F50C21CE3}"/>
                  </a:ext>
                </a:extLst>
              </p:cNvPr>
              <p:cNvCxnSpPr/>
              <p:nvPr/>
            </p:nvCxnSpPr>
            <p:spPr>
              <a:xfrm>
                <a:off x="123457" y="5806632"/>
                <a:ext cx="81022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6A0D1290-FA14-DCDA-62FD-EC565097CF43}"/>
                </a:ext>
              </a:extLst>
            </p:cNvPr>
            <p:cNvCxnSpPr/>
            <p:nvPr/>
          </p:nvCxnSpPr>
          <p:spPr>
            <a:xfrm>
              <a:off x="113807" y="5959032"/>
              <a:ext cx="8102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2BD9DCEE-D2B7-27EF-496B-0885EC9781DA}"/>
                </a:ext>
              </a:extLst>
            </p:cNvPr>
            <p:cNvCxnSpPr/>
            <p:nvPr/>
          </p:nvCxnSpPr>
          <p:spPr>
            <a:xfrm>
              <a:off x="127308" y="3599723"/>
              <a:ext cx="8102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939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9C66A71-22A1-B54E-9C6D-CE8CC3D46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41" y="3771275"/>
            <a:ext cx="8760559" cy="316452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EA8BAB4-8836-9347-9FD3-721C6C241A45}"/>
              </a:ext>
            </a:extLst>
          </p:cNvPr>
          <p:cNvSpPr/>
          <p:nvPr/>
        </p:nvSpPr>
        <p:spPr>
          <a:xfrm>
            <a:off x="391856" y="-68403"/>
            <a:ext cx="11408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/>
              <a:t>Pre</a:t>
            </a:r>
            <a:r>
              <a:rPr lang="it-IT" sz="2400" b="1" dirty="0"/>
              <a:t>- and post-</a:t>
            </a:r>
            <a:r>
              <a:rPr lang="it-IT" sz="2400" b="1" dirty="0" err="1"/>
              <a:t>bariatric</a:t>
            </a:r>
            <a:r>
              <a:rPr lang="it-IT" sz="2400" b="1" dirty="0"/>
              <a:t> </a:t>
            </a:r>
            <a:r>
              <a:rPr lang="it-IT" sz="2400" b="1" dirty="0" err="1"/>
              <a:t>surgery</a:t>
            </a:r>
            <a:r>
              <a:rPr lang="it-IT" sz="2400" b="1" dirty="0"/>
              <a:t> </a:t>
            </a:r>
            <a:r>
              <a:rPr lang="it-IT" sz="2400" b="1" dirty="0" err="1"/>
              <a:t>processes</a:t>
            </a:r>
            <a:r>
              <a:rPr lang="it-IT" sz="2400" b="1" dirty="0"/>
              <a:t> </a:t>
            </a:r>
            <a:r>
              <a:rPr lang="it-IT" sz="2400" b="1" dirty="0" err="1"/>
              <a:t>involved</a:t>
            </a:r>
            <a:r>
              <a:rPr lang="it-IT" sz="2400" b="1" dirty="0"/>
              <a:t> in male </a:t>
            </a:r>
            <a:r>
              <a:rPr lang="it-IT" sz="2400" b="1" dirty="0" err="1"/>
              <a:t>reproductive</a:t>
            </a:r>
            <a:r>
              <a:rPr lang="it-IT" sz="2400" b="1" dirty="0"/>
              <a:t> </a:t>
            </a:r>
            <a:r>
              <a:rPr lang="it-IT" sz="2400" b="1" dirty="0" err="1"/>
              <a:t>functioning</a:t>
            </a:r>
            <a:r>
              <a:rPr lang="it-IT" sz="2400" b="1" dirty="0"/>
              <a:t> </a:t>
            </a:r>
            <a:endParaRPr lang="it-IT" sz="2400" b="1" dirty="0">
              <a:effectLst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0FD4CB-AF13-4B43-AF5F-38A1D01AAEA1}"/>
              </a:ext>
            </a:extLst>
          </p:cNvPr>
          <p:cNvSpPr/>
          <p:nvPr/>
        </p:nvSpPr>
        <p:spPr>
          <a:xfrm>
            <a:off x="291491" y="6540945"/>
            <a:ext cx="26388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i="1" dirty="0" err="1"/>
              <a:t>Magalhaes</a:t>
            </a:r>
            <a:r>
              <a:rPr lang="it-IT" sz="1100" i="1" dirty="0"/>
              <a:t> DP, Human </a:t>
            </a:r>
            <a:r>
              <a:rPr lang="it-IT" sz="1100" i="1" dirty="0" err="1"/>
              <a:t>Reproduction</a:t>
            </a:r>
            <a:r>
              <a:rPr lang="it-IT" sz="1100" i="1" dirty="0"/>
              <a:t> 2022 </a:t>
            </a:r>
          </a:p>
        </p:txBody>
      </p:sp>
      <p:sp>
        <p:nvSpPr>
          <p:cNvPr id="3" name="Saetta 2">
            <a:extLst>
              <a:ext uri="{FF2B5EF4-FFF2-40B4-BE49-F238E27FC236}">
                <a16:creationId xmlns:a16="http://schemas.microsoft.com/office/drawing/2014/main" id="{CA0E7CB3-7B37-EE44-A94B-71B27DFE4EAD}"/>
              </a:ext>
            </a:extLst>
          </p:cNvPr>
          <p:cNvSpPr/>
          <p:nvPr/>
        </p:nvSpPr>
        <p:spPr>
          <a:xfrm>
            <a:off x="1485311" y="5014393"/>
            <a:ext cx="2040835" cy="437322"/>
          </a:xfrm>
          <a:prstGeom prst="lightningBol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B39C6D0-7526-1551-E2CC-B5CA0D8F3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996" y="763796"/>
            <a:ext cx="4884224" cy="31056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F8B6D04-0F58-0183-5155-600E99D31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4405" y="-550948"/>
            <a:ext cx="3531900" cy="542032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DBE262-A1FF-61AE-E5A8-C2C2EA0639AA}"/>
              </a:ext>
            </a:extLst>
          </p:cNvPr>
          <p:cNvSpPr txBox="1"/>
          <p:nvPr/>
        </p:nvSpPr>
        <p:spPr>
          <a:xfrm>
            <a:off x="6802863" y="704922"/>
            <a:ext cx="2970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rgbClr val="FF0000"/>
                </a:solidFill>
                <a:effectLst/>
                <a:latin typeface="AdvOT26408d1e"/>
              </a:rPr>
              <a:t>EDCs</a:t>
            </a:r>
            <a:r>
              <a:rPr lang="it-IT" sz="1400" b="1" dirty="0">
                <a:solidFill>
                  <a:srgbClr val="FF0000"/>
                </a:solidFill>
                <a:effectLst/>
                <a:latin typeface="AdvOT26408d1e"/>
              </a:rPr>
              <a:t>: endocrine-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dvOT26408d1e"/>
              </a:rPr>
              <a:t>disrupting</a:t>
            </a:r>
            <a:r>
              <a:rPr lang="it-IT" sz="1400" b="1" dirty="0">
                <a:solidFill>
                  <a:srgbClr val="FF0000"/>
                </a:solidFill>
                <a:effectLst/>
                <a:latin typeface="AdvOT26408d1e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dvOT26408d1e"/>
              </a:rPr>
              <a:t>chemicals</a:t>
            </a:r>
            <a:r>
              <a:rPr lang="it-IT" sz="1400" b="1" dirty="0">
                <a:solidFill>
                  <a:srgbClr val="FF0000"/>
                </a:solidFill>
                <a:effectLst/>
                <a:latin typeface="AdvOT26408d1e"/>
              </a:rPr>
              <a:t> </a:t>
            </a:r>
            <a:endParaRPr lang="it-IT" sz="14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717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C720800-D57C-A74C-B335-1E7A51E05C6C}"/>
              </a:ext>
            </a:extLst>
          </p:cNvPr>
          <p:cNvSpPr/>
          <p:nvPr/>
        </p:nvSpPr>
        <p:spPr>
          <a:xfrm>
            <a:off x="3902357" y="82193"/>
            <a:ext cx="297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/>
              <a:t>Obesity</a:t>
            </a:r>
            <a:r>
              <a:rPr lang="it-IT" sz="2400" b="1" dirty="0"/>
              <a:t> and </a:t>
            </a:r>
            <a:r>
              <a:rPr lang="it-IT" sz="2400" b="1" dirty="0" err="1"/>
              <a:t>Infertility</a:t>
            </a:r>
            <a:endParaRPr lang="it-IT" sz="2400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CD46A62-7960-51CD-F4A2-B478845F7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255" y="2963004"/>
            <a:ext cx="3843197" cy="3843197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C5142CAF-6C30-E010-CB18-8756124F4A5A}"/>
              </a:ext>
            </a:extLst>
          </p:cNvPr>
          <p:cNvGrpSpPr/>
          <p:nvPr/>
        </p:nvGrpSpPr>
        <p:grpSpPr>
          <a:xfrm>
            <a:off x="220669" y="783472"/>
            <a:ext cx="6976604" cy="5561505"/>
            <a:chOff x="220669" y="783472"/>
            <a:chExt cx="6976604" cy="5561505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66B9A74A-CDFF-555E-F512-BA86325AAC4D}"/>
                </a:ext>
              </a:extLst>
            </p:cNvPr>
            <p:cNvGrpSpPr/>
            <p:nvPr/>
          </p:nvGrpSpPr>
          <p:grpSpPr>
            <a:xfrm>
              <a:off x="220669" y="819441"/>
              <a:ext cx="6976604" cy="5525536"/>
              <a:chOff x="26591" y="90452"/>
              <a:chExt cx="6976604" cy="5525536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20D4ED6D-2014-99DF-C2AA-6F43389CB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91" y="1140431"/>
                <a:ext cx="6976604" cy="4475557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14366DCC-E6B3-AAFD-32B7-48E8D52B4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3722" y="90452"/>
                <a:ext cx="1767155" cy="1247836"/>
              </a:xfrm>
              <a:prstGeom prst="rect">
                <a:avLst/>
              </a:prstGeom>
            </p:spPr>
          </p:pic>
        </p:grp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67966BE-2CDC-DA60-0ABD-33419D0C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6815" y="783472"/>
              <a:ext cx="1170985" cy="1224026"/>
            </a:xfrm>
            <a:prstGeom prst="rect">
              <a:avLst/>
            </a:prstGeom>
          </p:spPr>
        </p:pic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68530854-D02C-A538-05EA-CEF26B91E0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9766" y="2007498"/>
              <a:ext cx="1469205" cy="8076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221C4152-F90B-FE63-1519-A3E50251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494" y="2067277"/>
              <a:ext cx="2013735" cy="160247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E394A972-FCE4-1DD4-09B3-D30FE605CF62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4517800" y="1395485"/>
              <a:ext cx="274260" cy="5627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C5843727-F047-207E-2DC2-371FB4AC6AAA}"/>
                </a:ext>
              </a:extLst>
            </p:cNvPr>
            <p:cNvCxnSpPr>
              <a:cxnSpLocks/>
            </p:cNvCxnSpPr>
            <p:nvPr/>
          </p:nvCxnSpPr>
          <p:spPr>
            <a:xfrm>
              <a:off x="3781060" y="2018045"/>
              <a:ext cx="575183" cy="14109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D2B80EA3-CAB3-3338-763B-3B21B96EF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545" y="0"/>
            <a:ext cx="3543867" cy="317471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622B99B-D76B-84D0-9F47-CE5A47FA450C}"/>
              </a:ext>
            </a:extLst>
          </p:cNvPr>
          <p:cNvSpPr/>
          <p:nvPr/>
        </p:nvSpPr>
        <p:spPr>
          <a:xfrm>
            <a:off x="5165072" y="738839"/>
            <a:ext cx="29129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00" i="1" dirty="0"/>
              <a:t>Escobar-</a:t>
            </a:r>
            <a:r>
              <a:rPr lang="it-IT" sz="900" i="1" dirty="0" err="1"/>
              <a:t>Morreales</a:t>
            </a:r>
            <a:r>
              <a:rPr lang="it-IT" sz="900" i="1" dirty="0"/>
              <a:t> HF, Human </a:t>
            </a:r>
            <a:r>
              <a:rPr lang="it-IT" sz="900" i="1" dirty="0" err="1"/>
              <a:t>Reproduction</a:t>
            </a:r>
            <a:r>
              <a:rPr lang="it-IT" sz="900" i="1" dirty="0"/>
              <a:t> Update 2017 </a:t>
            </a:r>
          </a:p>
        </p:txBody>
      </p:sp>
    </p:spTree>
    <p:extLst>
      <p:ext uri="{BB962C8B-B14F-4D97-AF65-F5344CB8AC3E}">
        <p14:creationId xmlns:p14="http://schemas.microsoft.com/office/powerpoint/2010/main" val="48568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82042A-6244-234A-BB2A-56DB1FB0A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437" y="295650"/>
            <a:ext cx="7736403" cy="22832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00CAA6-23DF-C24D-BC94-D6CD797F3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68" y="2741173"/>
            <a:ext cx="8536258" cy="205061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C70B42F-4A38-9F4D-8E97-ECAAFFB71834}"/>
              </a:ext>
            </a:extLst>
          </p:cNvPr>
          <p:cNvSpPr/>
          <p:nvPr/>
        </p:nvSpPr>
        <p:spPr>
          <a:xfrm>
            <a:off x="1359868" y="2541118"/>
            <a:ext cx="7260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70C0"/>
                </a:solidFill>
              </a:rPr>
              <a:t>Effect</a:t>
            </a:r>
            <a:r>
              <a:rPr lang="it-IT" sz="2000" b="1" dirty="0">
                <a:solidFill>
                  <a:srgbClr val="0070C0"/>
                </a:solidFill>
              </a:rPr>
              <a:t> of </a:t>
            </a:r>
            <a:r>
              <a:rPr lang="it-IT" sz="2000" b="1" dirty="0" err="1">
                <a:solidFill>
                  <a:srgbClr val="0070C0"/>
                </a:solidFill>
              </a:rPr>
              <a:t>weight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loss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surgery</a:t>
            </a:r>
            <a:r>
              <a:rPr lang="it-IT" sz="2000" b="1" dirty="0">
                <a:solidFill>
                  <a:srgbClr val="0070C0"/>
                </a:solidFill>
              </a:rPr>
              <a:t> on free testosterone </a:t>
            </a:r>
            <a:r>
              <a:rPr lang="it-IT" sz="2000" b="1" dirty="0" err="1">
                <a:solidFill>
                  <a:srgbClr val="0070C0"/>
                </a:solidFill>
              </a:rPr>
              <a:t>levels</a:t>
            </a:r>
            <a:r>
              <a:rPr lang="it-IT" sz="2000" b="1" dirty="0">
                <a:solidFill>
                  <a:srgbClr val="0070C0"/>
                </a:solidFill>
              </a:rPr>
              <a:t> in </a:t>
            </a:r>
            <a:r>
              <a:rPr lang="it-IT" sz="2000" b="1" dirty="0" err="1">
                <a:solidFill>
                  <a:srgbClr val="0070C0"/>
                </a:solidFill>
              </a:rPr>
              <a:t>females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C17B099-C5C5-B947-A7E9-9A97AD723F46}"/>
              </a:ext>
            </a:extLst>
          </p:cNvPr>
          <p:cNvSpPr/>
          <p:nvPr/>
        </p:nvSpPr>
        <p:spPr>
          <a:xfrm>
            <a:off x="4125830" y="33408"/>
            <a:ext cx="6225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Effect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weight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loss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surgery</a:t>
            </a:r>
            <a:r>
              <a:rPr lang="it-IT" sz="2000" b="1" dirty="0">
                <a:solidFill>
                  <a:srgbClr val="C00000"/>
                </a:solidFill>
              </a:rPr>
              <a:t> on </a:t>
            </a:r>
            <a:r>
              <a:rPr lang="it-IT" sz="2000" b="1" dirty="0" err="1">
                <a:solidFill>
                  <a:srgbClr val="C00000"/>
                </a:solidFill>
              </a:rPr>
              <a:t>menstrual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abnormalities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088927-2738-9442-9FB9-9B6B6ECB8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47" y="4699835"/>
            <a:ext cx="9045813" cy="209687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0240F02-2226-4D46-A98D-21C110E8343E}"/>
              </a:ext>
            </a:extLst>
          </p:cNvPr>
          <p:cNvSpPr/>
          <p:nvPr/>
        </p:nvSpPr>
        <p:spPr>
          <a:xfrm>
            <a:off x="9422256" y="2530091"/>
            <a:ext cx="23968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/>
              <a:t>Chen </a:t>
            </a:r>
            <a:r>
              <a:rPr lang="it-IT" sz="1100" dirty="0" err="1"/>
              <a:t>N</a:t>
            </a:r>
            <a:r>
              <a:rPr lang="it-IT" sz="1100" dirty="0"/>
              <a:t>, Asian Journal of </a:t>
            </a:r>
            <a:r>
              <a:rPr lang="it-IT" sz="1100" dirty="0" err="1"/>
              <a:t>Surgery</a:t>
            </a:r>
            <a:r>
              <a:rPr lang="it-IT" sz="1100" dirty="0"/>
              <a:t> 2024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BEA6145-EE75-A148-9E2A-8F88693CC09E}"/>
              </a:ext>
            </a:extLst>
          </p:cNvPr>
          <p:cNvSpPr/>
          <p:nvPr/>
        </p:nvSpPr>
        <p:spPr>
          <a:xfrm>
            <a:off x="9650112" y="6410467"/>
            <a:ext cx="24737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/>
              <a:t>Yue</a:t>
            </a:r>
            <a:r>
              <a:rPr lang="it-IT" sz="1100" dirty="0"/>
              <a:t> </a:t>
            </a:r>
            <a:r>
              <a:rPr lang="it-IT" sz="1100" dirty="0" err="1"/>
              <a:t>W</a:t>
            </a:r>
            <a:r>
              <a:rPr lang="it-IT" sz="1100" dirty="0"/>
              <a:t>, </a:t>
            </a:r>
            <a:r>
              <a:rPr lang="it-IT" sz="1100" dirty="0" err="1"/>
              <a:t>Frontiers</a:t>
            </a:r>
            <a:r>
              <a:rPr lang="it-IT" sz="1100" dirty="0"/>
              <a:t> in </a:t>
            </a:r>
            <a:r>
              <a:rPr lang="it-IT" sz="1100" dirty="0" err="1"/>
              <a:t>Endocrinology</a:t>
            </a:r>
            <a:r>
              <a:rPr lang="it-IT" sz="1100" dirty="0"/>
              <a:t> 2022 </a:t>
            </a:r>
            <a:endParaRPr lang="it-IT" sz="1100" dirty="0">
              <a:effectLst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B6DEBE-EE35-C284-F6D4-4E85762B6029}"/>
              </a:ext>
            </a:extLst>
          </p:cNvPr>
          <p:cNvSpPr txBox="1"/>
          <p:nvPr/>
        </p:nvSpPr>
        <p:spPr>
          <a:xfrm>
            <a:off x="130169" y="1061650"/>
            <a:ext cx="3350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AdvOT6e5d2ec0"/>
              </a:rPr>
              <a:t>Small sample size studies </a:t>
            </a:r>
            <a:r>
              <a:rPr lang="it-IT" sz="1800" dirty="0" err="1">
                <a:effectLst/>
                <a:latin typeface="AdvOT6e5d2ec0"/>
              </a:rPr>
              <a:t>revealed</a:t>
            </a:r>
            <a:r>
              <a:rPr lang="it-IT" sz="1800" dirty="0">
                <a:effectLst/>
                <a:latin typeface="AdvOT6e5d2ec0"/>
              </a:rPr>
              <a:t> </a:t>
            </a:r>
            <a:r>
              <a:rPr lang="it-IT" sz="1800" dirty="0" err="1">
                <a:effectLst/>
                <a:latin typeface="AdvOT6e5d2ec0"/>
              </a:rPr>
              <a:t>that</a:t>
            </a:r>
            <a:r>
              <a:rPr lang="it-IT" sz="1800" dirty="0">
                <a:effectLst/>
                <a:latin typeface="AdvOT6e5d2ec0"/>
              </a:rPr>
              <a:t> </a:t>
            </a:r>
            <a:r>
              <a:rPr lang="it-IT" sz="1800" dirty="0" err="1">
                <a:effectLst/>
                <a:latin typeface="AdvOT6e5d2ec0"/>
              </a:rPr>
              <a:t>pregnancy</a:t>
            </a:r>
            <a:r>
              <a:rPr lang="it-IT" sz="1800" dirty="0">
                <a:effectLst/>
                <a:latin typeface="AdvOT6e5d2ec0"/>
              </a:rPr>
              <a:t> rates </a:t>
            </a:r>
            <a:r>
              <a:rPr lang="it-IT" sz="1800" dirty="0" err="1">
                <a:effectLst/>
                <a:latin typeface="AdvOT6e5d2ec0"/>
              </a:rPr>
              <a:t>ranged</a:t>
            </a:r>
            <a:r>
              <a:rPr lang="it-IT" sz="1800" dirty="0">
                <a:effectLst/>
                <a:latin typeface="AdvOT6e5d2ec0"/>
              </a:rPr>
              <a:t> from 95.2% to 100% </a:t>
            </a:r>
            <a:r>
              <a:rPr lang="it-IT" sz="1800" dirty="0" err="1">
                <a:effectLst/>
                <a:latin typeface="AdvOT6e5d2ec0"/>
              </a:rPr>
              <a:t>postoperatively</a:t>
            </a:r>
            <a:r>
              <a:rPr lang="it-IT" sz="1800" dirty="0">
                <a:effectLst/>
                <a:latin typeface="AdvOT6e5d2ec0"/>
              </a:rPr>
              <a:t>.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5675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204590-7B05-B641-8496-989F95A5B6B6}"/>
              </a:ext>
            </a:extLst>
          </p:cNvPr>
          <p:cNvSpPr txBox="1"/>
          <p:nvPr/>
        </p:nvSpPr>
        <p:spPr>
          <a:xfrm>
            <a:off x="1477414" y="219332"/>
            <a:ext cx="96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Females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78EE7CB-F9E1-3C41-93F1-639654748A4F}"/>
              </a:ext>
            </a:extLst>
          </p:cNvPr>
          <p:cNvSpPr/>
          <p:nvPr/>
        </p:nvSpPr>
        <p:spPr>
          <a:xfrm>
            <a:off x="9647714" y="6465470"/>
            <a:ext cx="25442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rgbClr val="1E89BC"/>
                </a:solidFill>
                <a:effectLst/>
                <a:latin typeface="CharisSIL"/>
              </a:rPr>
              <a:t>Al </a:t>
            </a:r>
            <a:r>
              <a:rPr lang="it-IT" sz="800" dirty="0" err="1">
                <a:solidFill>
                  <a:srgbClr val="1E89BC"/>
                </a:solidFill>
                <a:effectLst/>
                <a:latin typeface="CharisSIL"/>
              </a:rPr>
              <a:t>Qurashi</a:t>
            </a:r>
            <a:r>
              <a:rPr lang="it-IT" sz="800" dirty="0">
                <a:solidFill>
                  <a:srgbClr val="1E89BC"/>
                </a:solidFill>
                <a:effectLst/>
                <a:latin typeface="CharisSIL"/>
              </a:rPr>
              <a:t> AA, </a:t>
            </a:r>
            <a:r>
              <a:rPr lang="it-IT" sz="800" dirty="0" err="1">
                <a:solidFill>
                  <a:srgbClr val="1E89BC"/>
                </a:solidFill>
                <a:effectLst/>
                <a:latin typeface="CharisSIL"/>
              </a:rPr>
              <a:t>Annals</a:t>
            </a:r>
            <a:r>
              <a:rPr lang="it-IT" sz="800" dirty="0">
                <a:solidFill>
                  <a:srgbClr val="1E89BC"/>
                </a:solidFill>
                <a:effectLst/>
                <a:latin typeface="CharisSIL"/>
              </a:rPr>
              <a:t> of Medicine and </a:t>
            </a:r>
            <a:r>
              <a:rPr lang="it-IT" sz="800" dirty="0" err="1">
                <a:solidFill>
                  <a:srgbClr val="1E89BC"/>
                </a:solidFill>
                <a:effectLst/>
                <a:latin typeface="CharisSIL"/>
              </a:rPr>
              <a:t>Surgery</a:t>
            </a:r>
            <a:r>
              <a:rPr lang="it-IT" sz="800" dirty="0">
                <a:solidFill>
                  <a:srgbClr val="1E89BC"/>
                </a:solidFill>
                <a:effectLst/>
                <a:latin typeface="CharisSIL"/>
              </a:rPr>
              <a:t> 80 (2022) 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AFC07DE-E371-8144-A9EC-193CB19435B6}"/>
              </a:ext>
            </a:extLst>
          </p:cNvPr>
          <p:cNvSpPr/>
          <p:nvPr/>
        </p:nvSpPr>
        <p:spPr>
          <a:xfrm>
            <a:off x="3517627" y="19277"/>
            <a:ext cx="5581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/>
              <a:t>Effects</a:t>
            </a:r>
            <a:r>
              <a:rPr lang="it-IT" sz="2000" b="1" dirty="0"/>
              <a:t> of </a:t>
            </a:r>
            <a:r>
              <a:rPr lang="it-IT" sz="2000" b="1" dirty="0" err="1"/>
              <a:t>bariatric</a:t>
            </a:r>
            <a:r>
              <a:rPr lang="it-IT" sz="2000" b="1" dirty="0"/>
              <a:t> surgery on </a:t>
            </a:r>
            <a:r>
              <a:rPr lang="it-IT" sz="2000" b="1" dirty="0" err="1"/>
              <a:t>outcomes</a:t>
            </a:r>
            <a:r>
              <a:rPr lang="it-IT" sz="2000" b="1" dirty="0"/>
              <a:t> of </a:t>
            </a:r>
            <a:r>
              <a:rPr lang="it-IT" sz="2000" b="1" dirty="0" err="1"/>
              <a:t>fertility</a:t>
            </a:r>
            <a:r>
              <a:rPr lang="it-IT" sz="2000" b="1" dirty="0"/>
              <a:t>  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70BB84D-070A-07E7-BD3F-E7EE540940B1}"/>
              </a:ext>
            </a:extLst>
          </p:cNvPr>
          <p:cNvCxnSpPr/>
          <p:nvPr/>
        </p:nvCxnSpPr>
        <p:spPr>
          <a:xfrm>
            <a:off x="5937813" y="2963119"/>
            <a:ext cx="1581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A4A9248-C4A7-4186-B29B-77C75FBA5697}"/>
              </a:ext>
            </a:extLst>
          </p:cNvPr>
          <p:cNvGrpSpPr/>
          <p:nvPr/>
        </p:nvGrpSpPr>
        <p:grpSpPr>
          <a:xfrm>
            <a:off x="92597" y="1027274"/>
            <a:ext cx="11806179" cy="5107308"/>
            <a:chOff x="92597" y="1027274"/>
            <a:chExt cx="11806179" cy="5107308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2F4396F0-BC7F-26CC-5A6F-94A791C06630}"/>
                </a:ext>
              </a:extLst>
            </p:cNvPr>
            <p:cNvGrpSpPr/>
            <p:nvPr/>
          </p:nvGrpSpPr>
          <p:grpSpPr>
            <a:xfrm>
              <a:off x="401838" y="1027274"/>
              <a:ext cx="11496938" cy="5107308"/>
              <a:chOff x="401837" y="1027274"/>
              <a:chExt cx="11790164" cy="5056165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B4D8511D-CA29-2341-9225-63571FE69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1837" y="1027274"/>
                <a:ext cx="11790164" cy="5056165"/>
              </a:xfrm>
              <a:prstGeom prst="rect">
                <a:avLst/>
              </a:prstGeom>
            </p:spPr>
          </p:pic>
          <p:sp>
            <p:nvSpPr>
              <p:cNvPr id="3" name="Cornice 2">
                <a:extLst>
                  <a:ext uri="{FF2B5EF4-FFF2-40B4-BE49-F238E27FC236}">
                    <a16:creationId xmlns:a16="http://schemas.microsoft.com/office/drawing/2014/main" id="{04DA22BC-D866-706C-7C56-45A0598B58D2}"/>
                  </a:ext>
                </a:extLst>
              </p:cNvPr>
              <p:cNvSpPr/>
              <p:nvPr/>
            </p:nvSpPr>
            <p:spPr>
              <a:xfrm>
                <a:off x="1018574" y="1458410"/>
                <a:ext cx="1875099" cy="312517"/>
              </a:xfrm>
              <a:prstGeom prst="fram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Cornice 8">
                <a:extLst>
                  <a:ext uri="{FF2B5EF4-FFF2-40B4-BE49-F238E27FC236}">
                    <a16:creationId xmlns:a16="http://schemas.microsoft.com/office/drawing/2014/main" id="{1481EA24-A063-DBDF-EF11-11B1E9278A4F}"/>
                  </a:ext>
                </a:extLst>
              </p:cNvPr>
              <p:cNvSpPr/>
              <p:nvPr/>
            </p:nvSpPr>
            <p:spPr>
              <a:xfrm>
                <a:off x="1020497" y="3242840"/>
                <a:ext cx="2046795" cy="312517"/>
              </a:xfrm>
              <a:prstGeom prst="fram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607D8BD2-8E7D-2E03-0F32-9AB657A993F6}"/>
                </a:ext>
              </a:extLst>
            </p:cNvPr>
            <p:cNvCxnSpPr>
              <a:cxnSpLocks/>
            </p:cNvCxnSpPr>
            <p:nvPr/>
          </p:nvCxnSpPr>
          <p:spPr>
            <a:xfrm>
              <a:off x="92597" y="2083442"/>
              <a:ext cx="5055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6CBCBE1C-C232-E1E3-33B7-E4E5CD0B0292}"/>
                </a:ext>
              </a:extLst>
            </p:cNvPr>
            <p:cNvCxnSpPr>
              <a:cxnSpLocks/>
            </p:cNvCxnSpPr>
            <p:nvPr/>
          </p:nvCxnSpPr>
          <p:spPr>
            <a:xfrm>
              <a:off x="92597" y="2999770"/>
              <a:ext cx="48429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3DBB6854-4A2B-EAAC-8A26-1B482AE8DC9D}"/>
                </a:ext>
              </a:extLst>
            </p:cNvPr>
            <p:cNvCxnSpPr>
              <a:cxnSpLocks/>
            </p:cNvCxnSpPr>
            <p:nvPr/>
          </p:nvCxnSpPr>
          <p:spPr>
            <a:xfrm>
              <a:off x="94528" y="3916101"/>
              <a:ext cx="48429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B6FE9994-3BB7-BC7C-CA34-5135797787B8}"/>
                </a:ext>
              </a:extLst>
            </p:cNvPr>
            <p:cNvCxnSpPr>
              <a:cxnSpLocks/>
            </p:cNvCxnSpPr>
            <p:nvPr/>
          </p:nvCxnSpPr>
          <p:spPr>
            <a:xfrm>
              <a:off x="94526" y="4367512"/>
              <a:ext cx="48429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7016BE9B-702C-497D-9024-F5D2AF1E2837}"/>
                </a:ext>
              </a:extLst>
            </p:cNvPr>
            <p:cNvCxnSpPr>
              <a:cxnSpLocks/>
            </p:cNvCxnSpPr>
            <p:nvPr/>
          </p:nvCxnSpPr>
          <p:spPr>
            <a:xfrm>
              <a:off x="96452" y="4600936"/>
              <a:ext cx="48429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A99D82A2-04B9-5101-FE68-B9D4606E4BF6}"/>
                </a:ext>
              </a:extLst>
            </p:cNvPr>
            <p:cNvCxnSpPr>
              <a:cxnSpLocks/>
            </p:cNvCxnSpPr>
            <p:nvPr/>
          </p:nvCxnSpPr>
          <p:spPr>
            <a:xfrm>
              <a:off x="98381" y="4845936"/>
              <a:ext cx="48429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05262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485</Words>
  <Application>Microsoft Macintosh PowerPoint</Application>
  <PresentationFormat>Widescreen</PresentationFormat>
  <Paragraphs>51</Paragraphs>
  <Slides>14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AdvOT02fa3805.B</vt:lpstr>
      <vt:lpstr>AdvOT26408d1e</vt:lpstr>
      <vt:lpstr>AdvOT6e5d2ec0</vt:lpstr>
      <vt:lpstr>Arial</vt:lpstr>
      <vt:lpstr>Calibri</vt:lpstr>
      <vt:lpstr>Calibri Light</vt:lpstr>
      <vt:lpstr>CharisSIL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Monica Nannipieri</dc:creator>
  <cp:lastModifiedBy>Monica Nannipieri</cp:lastModifiedBy>
  <cp:revision>28</cp:revision>
  <dcterms:created xsi:type="dcterms:W3CDTF">2025-04-15T16:48:33Z</dcterms:created>
  <dcterms:modified xsi:type="dcterms:W3CDTF">2025-05-13T07:35:07Z</dcterms:modified>
</cp:coreProperties>
</file>